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60" r:id="rId3"/>
    <p:sldId id="262" r:id="rId4"/>
    <p:sldId id="270" r:id="rId5"/>
    <p:sldId id="279" r:id="rId6"/>
    <p:sldId id="275" r:id="rId7"/>
    <p:sldId id="280" r:id="rId8"/>
    <p:sldId id="788" r:id="rId9"/>
    <p:sldId id="269" r:id="rId10"/>
    <p:sldId id="313" r:id="rId11"/>
    <p:sldId id="287" r:id="rId12"/>
    <p:sldId id="293" r:id="rId13"/>
    <p:sldId id="289" r:id="rId14"/>
    <p:sldId id="291" r:id="rId15"/>
    <p:sldId id="290" r:id="rId16"/>
    <p:sldId id="292" r:id="rId17"/>
    <p:sldId id="294" r:id="rId18"/>
    <p:sldId id="272" r:id="rId19"/>
    <p:sldId id="295" r:id="rId20"/>
    <p:sldId id="321" r:id="rId21"/>
    <p:sldId id="297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Sheet1!$A$1:$A$7</c:f>
              <c:strCache>
                <c:ptCount val="7"/>
                <c:pt idx="0">
                  <c:v>{10-2}</c:v>
                </c:pt>
                <c:pt idx="1">
                  <c:v>{101}</c:v>
                </c:pt>
                <c:pt idx="2">
                  <c:v>{104}</c:v>
                </c:pt>
                <c:pt idx="3">
                  <c:v>{001}</c:v>
                </c:pt>
                <c:pt idx="4">
                  <c:v>{2-10}</c:v>
                </c:pt>
                <c:pt idx="5">
                  <c:v>{10-8}</c:v>
                </c:pt>
                <c:pt idx="6">
                  <c:v>{1 1 0}</c:v>
                </c:pt>
              </c:strCache>
            </c:strRef>
          </c:cat>
          <c:val>
            <c:numRef>
              <c:f>Sheet1!$C$1:$C$7</c:f>
              <c:numCache>
                <c:formatCode>0%</c:formatCode>
                <c:ptCount val="7"/>
                <c:pt idx="0">
                  <c:v>0.46762589928057585</c:v>
                </c:pt>
                <c:pt idx="1">
                  <c:v>0.17985611510791374</c:v>
                </c:pt>
                <c:pt idx="2">
                  <c:v>0.16546762589928071</c:v>
                </c:pt>
                <c:pt idx="3">
                  <c:v>8.6330935251798552E-2</c:v>
                </c:pt>
                <c:pt idx="4">
                  <c:v>5.755395683453244E-2</c:v>
                </c:pt>
                <c:pt idx="5">
                  <c:v>2.1582733812949645E-2</c:v>
                </c:pt>
                <c:pt idx="6">
                  <c:v>2.1582733812949645E-2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8-4D3E-8D6C-6D78FC6645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5399808"/>
        <c:axId val="105401344"/>
      </c:barChart>
      <c:catAx>
        <c:axId val="105399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401344"/>
        <c:crosses val="autoZero"/>
        <c:auto val="1"/>
        <c:lblAlgn val="ctr"/>
        <c:lblOffset val="100"/>
        <c:noMultiLvlLbl val="0"/>
      </c:catAx>
      <c:valAx>
        <c:axId val="10540134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one"/>
        <c:crossAx val="1053998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480202800117178E-2"/>
          <c:y val="4.8048048048048062E-2"/>
          <c:w val="0.8667822266528733"/>
          <c:h val="0.71613124935959638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Sheet1!$A$1:$A$7</c:f>
              <c:strCache>
                <c:ptCount val="7"/>
                <c:pt idx="0">
                  <c:v>{10-2}</c:v>
                </c:pt>
                <c:pt idx="1">
                  <c:v>{101}</c:v>
                </c:pt>
                <c:pt idx="2">
                  <c:v>{104}</c:v>
                </c:pt>
                <c:pt idx="3">
                  <c:v>{001}</c:v>
                </c:pt>
                <c:pt idx="4">
                  <c:v>{2-10}</c:v>
                </c:pt>
                <c:pt idx="5">
                  <c:v>{10-8}</c:v>
                </c:pt>
                <c:pt idx="6">
                  <c:v>{1 1 0}</c:v>
                </c:pt>
              </c:strCache>
            </c:strRef>
          </c:cat>
          <c:val>
            <c:numRef>
              <c:f>Sheet1!$C$1:$C$7</c:f>
              <c:numCache>
                <c:formatCode>0%</c:formatCode>
                <c:ptCount val="7"/>
                <c:pt idx="0">
                  <c:v>0.46762589928057585</c:v>
                </c:pt>
                <c:pt idx="1">
                  <c:v>0.17985611510791374</c:v>
                </c:pt>
                <c:pt idx="2">
                  <c:v>0.16546762589928068</c:v>
                </c:pt>
                <c:pt idx="3">
                  <c:v>8.6330935251798552E-2</c:v>
                </c:pt>
                <c:pt idx="4">
                  <c:v>5.755395683453244E-2</c:v>
                </c:pt>
                <c:pt idx="5">
                  <c:v>2.1582733812949641E-2</c:v>
                </c:pt>
                <c:pt idx="6">
                  <c:v>2.1582733812949641E-2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0-4199-B733-5A045D7EAA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5421056"/>
        <c:axId val="105426944"/>
      </c:barChart>
      <c:catAx>
        <c:axId val="1054210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426944"/>
        <c:crosses val="autoZero"/>
        <c:auto val="1"/>
        <c:lblAlgn val="ctr"/>
        <c:lblOffset val="100"/>
        <c:noMultiLvlLbl val="0"/>
      </c:catAx>
      <c:valAx>
        <c:axId val="10542694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one"/>
        <c:crossAx val="1054210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5D96B-386D-4D1A-8600-9FC08B01B220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19A96-1958-4586-A75C-AAA62AD61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420333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FFEAA-AFE6-4984-9FA2-5F400981B7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4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26FEE-E1EE-42F0-9B83-64C599034D2E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kthorn@umic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nhaosun.github.io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rogram-to-create-bankaccount-class-with-deposit-withdraw-func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matgen.org/pymatgen.ext.matproj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atgen.org/pymatgen.analysis.phase_diagram.html" TargetMode="External"/><Relationship Id="rId5" Type="http://schemas.openxmlformats.org/officeDocument/2006/relationships/hyperlink" Target="https://pymatgen.org/pymatgen.entries.computed_entries.html" TargetMode="External"/><Relationship Id="rId4" Type="http://schemas.openxmlformats.org/officeDocument/2006/relationships/hyperlink" Target="https://pymatgen.org/pymatgen.core.composi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rialsproject/pymatgen" TargetMode="External"/><Relationship Id="rId2" Type="http://schemas.openxmlformats.org/officeDocument/2006/relationships/hyperlink" Target="https://pymatgen.org/pymatgen.html#subpackag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667371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000" dirty="0"/>
              <a:t>Prof. Wenhao Sun, </a:t>
            </a:r>
            <a:r>
              <a:rPr lang="en-US" altLang="en-US" sz="2000" dirty="0">
                <a:hlinkClick r:id="rId3"/>
              </a:rPr>
              <a:t>whsun@umich.edu</a:t>
            </a:r>
            <a:r>
              <a:rPr lang="en-US" altLang="en-US" sz="2000" dirty="0"/>
              <a:t>, H.H. Dow 2001</a:t>
            </a:r>
          </a:p>
          <a:p>
            <a:pPr eaLnBrk="1" hangingPunct="1"/>
            <a:r>
              <a:rPr lang="en-US" altLang="en-US" sz="2000" dirty="0"/>
              <a:t> Prof. </a:t>
            </a:r>
            <a:r>
              <a:rPr lang="en-US" altLang="en-US" sz="2000" dirty="0" err="1"/>
              <a:t>Katsuyo</a:t>
            </a:r>
            <a:r>
              <a:rPr lang="en-US" altLang="en-US" sz="2000" dirty="0"/>
              <a:t> Thornton, </a:t>
            </a:r>
            <a:r>
              <a:rPr lang="en-US" altLang="en-US" sz="2000" dirty="0">
                <a:hlinkClick r:id="rId4"/>
              </a:rPr>
              <a:t>kthorn@umich.edu</a:t>
            </a:r>
            <a:r>
              <a:rPr lang="en-US" altLang="en-US" sz="2000" dirty="0"/>
              <a:t>, Offices: H.H. Dow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2" y="276003"/>
            <a:ext cx="291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bg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MSE 593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82" y="1203484"/>
            <a:ext cx="4416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Data-Driven 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Materials Design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and Genomics</a:t>
            </a:r>
          </a:p>
        </p:txBody>
      </p:sp>
    </p:spTree>
    <p:extLst>
      <p:ext uri="{BB962C8B-B14F-4D97-AF65-F5344CB8AC3E}">
        <p14:creationId xmlns:p14="http://schemas.microsoft.com/office/powerpoint/2010/main" val="382484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90600"/>
            <a:ext cx="6019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Miller indices are defined with respect to the lattice.</a:t>
            </a:r>
          </a:p>
          <a:p>
            <a:endParaRPr lang="en-US" sz="2000" dirty="0"/>
          </a:p>
          <a:p>
            <a:r>
              <a:rPr lang="en-US" sz="2000" dirty="0"/>
              <a:t>Lattices are non-unique</a:t>
            </a:r>
          </a:p>
          <a:p>
            <a:r>
              <a:rPr lang="en-US" sz="2000" dirty="0"/>
              <a:t>The conventional lattice is a ‘human’ convention.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20040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The lattice has no information about the atomic constituents.</a:t>
            </a:r>
          </a:p>
          <a:p>
            <a:endParaRPr lang="en-US" sz="2000" dirty="0"/>
          </a:p>
          <a:p>
            <a:r>
              <a:rPr lang="en-US" sz="2000" dirty="0"/>
              <a:t>Low-energy surfaces should be with respect to the atomic species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895600"/>
            <a:ext cx="2165469" cy="243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 descr="http://upload.wikimedia.org/wikipedia/commons/thumb/8/82/Indices_miller_bravais.png/220px-Indices_miller_brava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609600"/>
            <a:ext cx="2095500" cy="178117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5029200"/>
            <a:ext cx="845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 algn="r"/>
            <a:r>
              <a:rPr lang="en-US" sz="2400" dirty="0">
                <a:solidFill>
                  <a:srgbClr val="FF0000"/>
                </a:solidFill>
              </a:rPr>
              <a:t>There should exist a natural, physical screening method for low-energy surfaces </a:t>
            </a:r>
            <a:r>
              <a:rPr lang="en-US" sz="2400" i="1" dirty="0">
                <a:solidFill>
                  <a:srgbClr val="FF0000"/>
                </a:solidFill>
              </a:rPr>
              <a:t>that is unit-cell independent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4953000"/>
            <a:ext cx="8534400" cy="1905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Hypothesis: low-energy surfaces tend to be planes with a high atomic density</a:t>
            </a:r>
          </a:p>
          <a:p>
            <a:pPr algn="ctr">
              <a:buNone/>
            </a:pPr>
            <a:endParaRPr lang="en-US" sz="2000" i="1" dirty="0"/>
          </a:p>
          <a:p>
            <a:pPr algn="ctr">
              <a:buNone/>
            </a:pPr>
            <a:r>
              <a:rPr lang="en-US" sz="2000" i="1" dirty="0"/>
              <a:t>The greater the number of planar atoms, the fewer the local broken bonds. </a:t>
            </a:r>
          </a:p>
          <a:p>
            <a:pPr algn="ctr">
              <a:buNone/>
            </a:pPr>
            <a:endParaRPr lang="en-US" sz="2000" dirty="0"/>
          </a:p>
          <a:p>
            <a:pPr algn="ctr">
              <a:buNone/>
            </a:pPr>
            <a:endParaRPr lang="en-US" sz="2000" dirty="0"/>
          </a:p>
          <a:p>
            <a:pPr algn="ctr">
              <a:buNone/>
            </a:pPr>
            <a:endParaRPr lang="en-US" sz="200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762000"/>
            <a:ext cx="32861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1000"/>
            <a:ext cx="1905000" cy="199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0"/>
            <a:ext cx="2590800" cy="204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362200"/>
            <a:ext cx="2298927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2590800"/>
            <a:ext cx="2504099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6019800" y="1143000"/>
            <a:ext cx="2590800" cy="44196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96000" y="2750820"/>
            <a:ext cx="2438400" cy="104394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41120" y="2514600"/>
            <a:ext cx="304800" cy="1524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80060" y="1165860"/>
            <a:ext cx="1447800" cy="4572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375" y="457200"/>
            <a:ext cx="5219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9800" y="2133600"/>
            <a:ext cx="2742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Choose an atom</a:t>
            </a:r>
          </a:p>
          <a:p>
            <a:pPr algn="r"/>
            <a:r>
              <a:rPr lang="en-US" sz="2400" dirty="0"/>
              <a:t>unique by symmetry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57200"/>
            <a:ext cx="5219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Oval 22"/>
          <p:cNvSpPr/>
          <p:nvPr/>
        </p:nvSpPr>
        <p:spPr>
          <a:xfrm>
            <a:off x="2133600" y="15240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54370" y="3124200"/>
            <a:ext cx="2782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 2. Identify all atoms </a:t>
            </a:r>
          </a:p>
          <a:p>
            <a:pPr algn="r"/>
            <a:r>
              <a:rPr lang="en-US" sz="2400" dirty="0"/>
              <a:t>Within a sphere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19800" y="2133600"/>
            <a:ext cx="2742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1. Choose an atom</a:t>
            </a: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unique by symmetry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5486400" cy="61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2057400" y="16002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23300" y="3124200"/>
            <a:ext cx="2713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2. Identify all atoms </a:t>
            </a: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Within a sphere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0" y="2133600"/>
            <a:ext cx="2742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1. Choose an atom</a:t>
            </a: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unique by symmetry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0" y="4114800"/>
            <a:ext cx="36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3. Determine a set of three </a:t>
            </a:r>
            <a:br>
              <a:rPr lang="en-US" sz="2400" dirty="0"/>
            </a:br>
            <a:r>
              <a:rPr lang="en-US" sz="2400" dirty="0"/>
              <a:t>atoms within that sphere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510" y="457200"/>
            <a:ext cx="500686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19600" y="5124271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4. Determine Miller Indices </a:t>
            </a:r>
          </a:p>
          <a:p>
            <a:pPr algn="r"/>
            <a:r>
              <a:rPr lang="en-US" sz="2400" dirty="0"/>
              <a:t>of the plane with respect to the conventional unit cell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3300" y="3124200"/>
            <a:ext cx="2713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2. Identify all atoms </a:t>
            </a: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Within a sphere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2133600"/>
            <a:ext cx="2742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1. Choose an atom</a:t>
            </a: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unique by symmetry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4114800"/>
            <a:ext cx="36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0B050"/>
                </a:solidFill>
              </a:rPr>
              <a:t>3. Determine a set of three 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atoms within that sphere</a:t>
            </a:r>
          </a:p>
        </p:txBody>
      </p:sp>
      <p:sp>
        <p:nvSpPr>
          <p:cNvPr id="10" name="Oval 9"/>
          <p:cNvSpPr/>
          <p:nvPr/>
        </p:nvSpPr>
        <p:spPr>
          <a:xfrm>
            <a:off x="2057400" y="16002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209800"/>
            <a:ext cx="2971800" cy="334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91000" y="838200"/>
            <a:ext cx="436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Enumerate all combinations of three atoms </a:t>
            </a:r>
          </a:p>
          <a:p>
            <a:r>
              <a:rPr lang="en-US" b="1" dirty="0"/>
              <a:t>within the sphere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 r="5610" b="1754"/>
          <a:stretch>
            <a:fillRect/>
          </a:stretch>
        </p:blipFill>
        <p:spPr bwMode="auto">
          <a:xfrm>
            <a:off x="0" y="762000"/>
            <a:ext cx="2895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5000" y="19812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 a histogram of occurrences of planes of atoms</a:t>
            </a:r>
            <a:endParaRPr lang="en-US" dirty="0"/>
          </a:p>
        </p:txBody>
      </p:sp>
      <p:graphicFrame>
        <p:nvGraphicFramePr>
          <p:cNvPr id="12" name="Chart 11"/>
          <p:cNvGraphicFramePr/>
          <p:nvPr/>
        </p:nvGraphicFramePr>
        <p:xfrm>
          <a:off x="5638800" y="2743200"/>
          <a:ext cx="3133726" cy="317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5486400" y="1066800"/>
          <a:ext cx="3352800" cy="332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6108"/>
          <a:stretch>
            <a:fillRect/>
          </a:stretch>
        </p:blipFill>
        <p:spPr bwMode="auto">
          <a:xfrm>
            <a:off x="2590800" y="1219200"/>
            <a:ext cx="2564737" cy="219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971800" y="228600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Corundum Al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  <a:r>
              <a:rPr lang="en-US" sz="3200" baseline="-25000" dirty="0"/>
              <a:t>3</a:t>
            </a:r>
            <a:endParaRPr lang="en-US" sz="3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295400"/>
            <a:ext cx="1826348" cy="205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90800" y="365760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{10-2}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200400" y="2743200"/>
            <a:ext cx="3048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7400" y="7620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{001}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95600" y="990600"/>
            <a:ext cx="3048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4800" y="36576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{101}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038600" y="2514600"/>
            <a:ext cx="381000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19669" y="36576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{104}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581400" y="2209800"/>
            <a:ext cx="152400" cy="1371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401" y="472440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{10-2} is indeed the lowest-energy surface.</a:t>
            </a:r>
          </a:p>
          <a:p>
            <a:endParaRPr lang="en-US" dirty="0"/>
          </a:p>
          <a:p>
            <a:r>
              <a:rPr lang="en-US" dirty="0"/>
              <a:t>The {101}, {104}, and {101} surfaces </a:t>
            </a:r>
            <a:br>
              <a:rPr lang="en-US" dirty="0"/>
            </a:br>
            <a:r>
              <a:rPr lang="en-US" dirty="0"/>
              <a:t>are successfully identified as well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6020" y="6324480"/>
            <a:ext cx="455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Wenhao Sun et al., Surface Science (2013)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789993"/>
            <a:ext cx="548276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1828800" y="2895600"/>
            <a:ext cx="1905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2362200"/>
            <a:ext cx="246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(10-2) Surface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86200" y="2990462"/>
            <a:ext cx="5105400" cy="5753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09600"/>
            <a:ext cx="6210889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1455901" y="3111790"/>
            <a:ext cx="1905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246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(104) Surface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581400" y="3248607"/>
            <a:ext cx="5029200" cy="27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" y="419100"/>
            <a:ext cx="7722213" cy="4275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932" y="5029200"/>
            <a:ext cx="3424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wenhaosun.github.io</a:t>
            </a:r>
            <a:endParaRPr lang="en-US" dirty="0"/>
          </a:p>
          <a:p>
            <a:r>
              <a:rPr lang="en-US" dirty="0"/>
              <a:t>Click on </a:t>
            </a:r>
            <a:r>
              <a:rPr lang="en-US" b="1" dirty="0"/>
              <a:t>MSE 593</a:t>
            </a:r>
          </a:p>
          <a:p>
            <a:r>
              <a:rPr lang="en-US" dirty="0"/>
              <a:t>Click on </a:t>
            </a:r>
            <a:r>
              <a:rPr lang="en-US" b="1" dirty="0"/>
              <a:t>Lab 1</a:t>
            </a:r>
          </a:p>
          <a:p>
            <a:r>
              <a:rPr lang="en-US" dirty="0"/>
              <a:t>Download BandGapvsDensity.html</a:t>
            </a:r>
          </a:p>
        </p:txBody>
      </p:sp>
    </p:spTree>
    <p:extLst>
      <p:ext uri="{BB962C8B-B14F-4D97-AF65-F5344CB8AC3E}">
        <p14:creationId xmlns:p14="http://schemas.microsoft.com/office/powerpoint/2010/main" val="3240723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Low-Energy, High-Index Surfaces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752600"/>
          <a:ext cx="8839200" cy="2510290"/>
        </p:xfrm>
        <a:graphic>
          <a:graphicData uri="http://schemas.openxmlformats.org/drawingml/2006/table">
            <a:tbl>
              <a:tblPr/>
              <a:tblGrid>
                <a:gridCol w="12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1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71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Stoichiometry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Structure Prototype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 ICSD Entries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Competitive Surfaces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Rock salt          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MgO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(2,1,0)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(2,1,1)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Rutile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 (TiO2)</a:t>
                      </a:r>
                      <a:endParaRPr lang="en-US" sz="1600" b="0" i="0" u="none" strike="noStrike" baseline="-250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(1,0,1)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(0,0,1)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           PdF2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–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Rutile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(SnO2)</a:t>
                      </a:r>
                      <a:endParaRPr lang="en-US" sz="1600" b="0" i="0" u="none" strike="noStrike" baseline="-250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89" marR="7189" marT="718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(0,1,1)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(1,0,3)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(1,1,2)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Corundum        (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Al2O3)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89" marR="7189" marT="718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(1,0,-2)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(1,0,4)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(2,-1,0)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(0,0,1)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Fluorite             (ZrO2)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(2,1,0)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          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-Type          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7189" marR="7189" marT="718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(1,0,1)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(1,0,3)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(2,1,1)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Peroxide           (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KO2)</a:t>
                      </a:r>
                      <a:endParaRPr lang="en-US" sz="1600" b="0" i="0" u="none" strike="noStrike" baseline="-250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(1,0,1)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(0,0,1)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(1,0,3)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(1,1,2)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Wurtzite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ZnO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7189" marR="7189" marT="718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(0,0,1)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(2,-1,2)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(3,0,2)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Cu2O-Type       (Cu2O)</a:t>
                      </a:r>
                    </a:p>
                  </a:txBody>
                  <a:tcPr marL="7189" marR="7189" marT="718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(1,1,1)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(1,0,0)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(3,1,1)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(2,1,0)</a:t>
                      </a:r>
                    </a:p>
                  </a:txBody>
                  <a:tcPr marL="7189" marR="7189" marT="7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" y="121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Data-mining Binary Oxide Surfaces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2200" y="4648200"/>
            <a:ext cx="210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Bolded = High-Index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Why do low-index surfaces tend to dominate real nanoparticle surfaces?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2743200"/>
            <a:ext cx="419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unit cells are defined with atoms at points of high-symmetry.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Atoms at these points will </a:t>
            </a:r>
            <a:r>
              <a:rPr lang="en-US" i="1" dirty="0"/>
              <a:t>naturally</a:t>
            </a:r>
            <a:r>
              <a:rPr lang="en-US" dirty="0"/>
              <a:t> result in the low-index having the greatest </a:t>
            </a:r>
            <a:br>
              <a:rPr lang="en-US" dirty="0"/>
            </a:br>
            <a:r>
              <a:rPr lang="en-US" dirty="0"/>
              <a:t>atomic densities. </a:t>
            </a:r>
            <a:endParaRPr lang="en-US" i="1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0895" y="2895600"/>
            <a:ext cx="2353105" cy="208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828800"/>
            <a:ext cx="1125772" cy="8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743200"/>
            <a:ext cx="2285111" cy="21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1752600"/>
            <a:ext cx="1017169" cy="8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>
            <a:off x="5019675" y="3124200"/>
            <a:ext cx="1752600" cy="1752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305175"/>
            <a:ext cx="1752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86600" y="3429000"/>
            <a:ext cx="1752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96125" y="3105150"/>
            <a:ext cx="1752600" cy="1809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414" y="381000"/>
            <a:ext cx="7448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Reflection: Data-mining Nanoparticle Morphology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533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Using physically-motivated identifiers, we can </a:t>
            </a:r>
            <a:br>
              <a:rPr lang="en-US" sz="2000" dirty="0"/>
            </a:br>
            <a:r>
              <a:rPr lang="en-US" sz="2000" dirty="0"/>
              <a:t>data-mine the stable surfaces of various structures.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219200"/>
            <a:ext cx="2152650" cy="272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" y="4267200"/>
            <a:ext cx="518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Combining </a:t>
            </a:r>
            <a:r>
              <a:rPr lang="en-US" sz="2000" i="1" dirty="0"/>
              <a:t>physical</a:t>
            </a:r>
            <a:r>
              <a:rPr lang="en-US" sz="2000" dirty="0"/>
              <a:t> heuristics with machine-learning allows us to reveal intrinsic relationships between bulk structure, surface stability, and nanoparticle morphology</a:t>
            </a:r>
            <a:endParaRPr lang="en-US" sz="2000" i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6108"/>
          <a:stretch>
            <a:fillRect/>
          </a:stretch>
        </p:blipFill>
        <p:spPr bwMode="auto">
          <a:xfrm>
            <a:off x="5943600" y="4191000"/>
            <a:ext cx="2564737" cy="219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1" y="505914"/>
            <a:ext cx="8254022" cy="57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8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46" y="0"/>
            <a:ext cx="7886700" cy="937745"/>
          </a:xfrm>
        </p:spPr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396" y="1025291"/>
            <a:ext cx="222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Bank Account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985" y="1646879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Properties</a:t>
            </a:r>
          </a:p>
          <a:p>
            <a:r>
              <a:rPr lang="en-US" dirty="0"/>
              <a:t>Person: </a:t>
            </a:r>
            <a:r>
              <a:rPr lang="en-US" i="1" dirty="0"/>
              <a:t>Object</a:t>
            </a:r>
            <a:endParaRPr lang="en-US" dirty="0"/>
          </a:p>
          <a:p>
            <a:r>
              <a:rPr lang="en-US" dirty="0"/>
              <a:t>Account Balance: </a:t>
            </a:r>
            <a:r>
              <a:rPr lang="en-US" i="1" dirty="0"/>
              <a:t>Float</a:t>
            </a:r>
            <a:endParaRPr lang="en-US" dirty="0"/>
          </a:p>
          <a:p>
            <a:r>
              <a:rPr lang="en-US" dirty="0"/>
              <a:t>Account type (Checking/Saving): </a:t>
            </a:r>
            <a:r>
              <a:rPr lang="en-US" i="1" dirty="0"/>
              <a:t>String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3397" y="4091814"/>
            <a:ext cx="120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1985" y="4666206"/>
            <a:ext cx="30251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Properties</a:t>
            </a:r>
          </a:p>
          <a:p>
            <a:r>
              <a:rPr lang="en-US" dirty="0"/>
              <a:t>Name: </a:t>
            </a:r>
            <a:r>
              <a:rPr lang="en-US" i="1" dirty="0"/>
              <a:t>String</a:t>
            </a:r>
          </a:p>
          <a:p>
            <a:r>
              <a:rPr lang="en-US" dirty="0"/>
              <a:t>Address: </a:t>
            </a:r>
            <a:r>
              <a:rPr lang="en-US" i="1" dirty="0"/>
              <a:t>String</a:t>
            </a:r>
            <a:endParaRPr lang="en-US" dirty="0"/>
          </a:p>
          <a:p>
            <a:r>
              <a:rPr lang="en-US" dirty="0"/>
              <a:t>Birthday: </a:t>
            </a:r>
            <a:r>
              <a:rPr lang="en-US" i="1" dirty="0"/>
              <a:t>Date</a:t>
            </a:r>
          </a:p>
          <a:p>
            <a:r>
              <a:rPr lang="en-US" dirty="0"/>
              <a:t>Social Security Number: </a:t>
            </a:r>
            <a:r>
              <a:rPr lang="en-US" i="1" dirty="0"/>
              <a:t>String</a:t>
            </a:r>
          </a:p>
          <a:p>
            <a:r>
              <a:rPr lang="en-US" dirty="0"/>
              <a:t>Password: </a:t>
            </a:r>
            <a:r>
              <a:rPr lang="en-US" i="1" dirty="0"/>
              <a:t>String</a:t>
            </a:r>
            <a:endParaRPr lang="en-US" dirty="0"/>
          </a:p>
          <a:p>
            <a:r>
              <a:rPr lang="en-US" i="1" dirty="0"/>
              <a:t>Etc.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3397" y="3916500"/>
            <a:ext cx="7237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1679" y="1646878"/>
            <a:ext cx="172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Functions</a:t>
            </a:r>
          </a:p>
          <a:p>
            <a:r>
              <a:rPr lang="en-US" dirty="0"/>
              <a:t>Add Funds</a:t>
            </a:r>
          </a:p>
          <a:p>
            <a:r>
              <a:rPr lang="en-US" dirty="0"/>
              <a:t>Withdraw Funds</a:t>
            </a:r>
          </a:p>
          <a:p>
            <a:r>
              <a:rPr lang="en-US" dirty="0"/>
              <a:t>Check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678" y="4615034"/>
            <a:ext cx="1824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Functions</a:t>
            </a:r>
          </a:p>
          <a:p>
            <a:r>
              <a:rPr lang="en-US" dirty="0"/>
              <a:t>Change Address</a:t>
            </a:r>
          </a:p>
          <a:p>
            <a:r>
              <a:rPr lang="en-US" dirty="0"/>
              <a:t>Change Password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2287" y="3070630"/>
            <a:ext cx="723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https://www.geeksforgeeks.org/python-program-to-create-bankaccount-class-with-deposit-withdraw-function/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0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2B2B11-EC14-4BA5-AC73-493D0D79393E}"/>
              </a:ext>
            </a:extLst>
          </p:cNvPr>
          <p:cNvGrpSpPr/>
          <p:nvPr/>
        </p:nvGrpSpPr>
        <p:grpSpPr>
          <a:xfrm>
            <a:off x="5295330" y="84160"/>
            <a:ext cx="3747424" cy="2042906"/>
            <a:chOff x="3081432" y="860790"/>
            <a:chExt cx="2816396" cy="17551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B15D2D-99C2-4ED5-A5EA-4F26204DA99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154893" y="2248417"/>
              <a:ext cx="450500" cy="71291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BCBE7F-532C-42E3-811C-0A62CE0200EB}"/>
                </a:ext>
              </a:extLst>
            </p:cNvPr>
            <p:cNvCxnSpPr>
              <a:cxnSpLocks/>
              <a:stCxn id="22" idx="3"/>
              <a:endCxn id="21" idx="3"/>
            </p:cNvCxnSpPr>
            <p:nvPr/>
          </p:nvCxnSpPr>
          <p:spPr>
            <a:xfrm flipV="1">
              <a:off x="4696833" y="2027446"/>
              <a:ext cx="445523" cy="292262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564EB1-5906-4523-B909-970A0EFF3B60}"/>
                </a:ext>
              </a:extLst>
            </p:cNvPr>
            <p:cNvCxnSpPr/>
            <p:nvPr/>
          </p:nvCxnSpPr>
          <p:spPr>
            <a:xfrm flipH="1">
              <a:off x="3587787" y="860790"/>
              <a:ext cx="574" cy="1684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4006CE-2E9A-45E5-AAE4-639E99347F21}"/>
                </a:ext>
              </a:extLst>
            </p:cNvPr>
            <p:cNvCxnSpPr/>
            <p:nvPr/>
          </p:nvCxnSpPr>
          <p:spPr>
            <a:xfrm flipH="1">
              <a:off x="3587787" y="1373854"/>
              <a:ext cx="2062193" cy="17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69252-0C29-4D90-9141-FFCB8AC65585}"/>
                </a:ext>
              </a:extLst>
            </p:cNvPr>
            <p:cNvCxnSpPr/>
            <p:nvPr/>
          </p:nvCxnSpPr>
          <p:spPr>
            <a:xfrm>
              <a:off x="5640337" y="876863"/>
              <a:ext cx="5510" cy="1668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E00522-B6B7-420E-808B-C821B289B34D}"/>
                </a:ext>
              </a:extLst>
            </p:cNvPr>
            <p:cNvSpPr txBox="1"/>
            <p:nvPr/>
          </p:nvSpPr>
          <p:spPr>
            <a:xfrm>
              <a:off x="3081432" y="1463915"/>
              <a:ext cx="514041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Energy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354C8-EC4F-4FD3-9E5E-ED77D410E5BC}"/>
                </a:ext>
              </a:extLst>
            </p:cNvPr>
            <p:cNvSpPr txBox="1"/>
            <p:nvPr/>
          </p:nvSpPr>
          <p:spPr>
            <a:xfrm>
              <a:off x="3298765" y="1152839"/>
              <a:ext cx="227938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8D695-994D-4AAF-8438-D904D2405701}"/>
                </a:ext>
              </a:extLst>
            </p:cNvPr>
            <p:cNvSpPr txBox="1"/>
            <p:nvPr/>
          </p:nvSpPr>
          <p:spPr>
            <a:xfrm>
              <a:off x="5674709" y="1180168"/>
              <a:ext cx="223119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3949178" y="1077782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2</a:t>
              </a:r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901206-2F9C-4117-B296-D4C822ADB41B}"/>
                </a:ext>
              </a:extLst>
            </p:cNvPr>
            <p:cNvSpPr txBox="1"/>
            <p:nvPr/>
          </p:nvSpPr>
          <p:spPr>
            <a:xfrm>
              <a:off x="4954355" y="1088497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82458F-A8D7-409C-B7DF-90D8D895BD62}"/>
                </a:ext>
              </a:extLst>
            </p:cNvPr>
            <p:cNvSpPr txBox="1"/>
            <p:nvPr/>
          </p:nvSpPr>
          <p:spPr>
            <a:xfrm>
              <a:off x="4469483" y="1077782"/>
              <a:ext cx="290584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5834DB-4411-4864-B4F7-7F04B4CC9311}"/>
                </a:ext>
              </a:extLst>
            </p:cNvPr>
            <p:cNvCxnSpPr/>
            <p:nvPr/>
          </p:nvCxnSpPr>
          <p:spPr>
            <a:xfrm>
              <a:off x="3589079" y="1391214"/>
              <a:ext cx="533801" cy="84988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E7126F-7D81-420B-B860-5070B300B8EC}"/>
                </a:ext>
              </a:extLst>
            </p:cNvPr>
            <p:cNvCxnSpPr/>
            <p:nvPr/>
          </p:nvCxnSpPr>
          <p:spPr>
            <a:xfrm flipV="1">
              <a:off x="5125908" y="1373131"/>
              <a:ext cx="516581" cy="63289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FA8E5-198F-4E5D-9354-C6860F0CA2C7}"/>
                </a:ext>
              </a:extLst>
            </p:cNvPr>
            <p:cNvSpPr/>
            <p:nvPr/>
          </p:nvSpPr>
          <p:spPr>
            <a:xfrm>
              <a:off x="4080538" y="2191610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383480-63F3-4576-97A4-B9B1C6F1D1F5}"/>
                </a:ext>
              </a:extLst>
            </p:cNvPr>
            <p:cNvSpPr/>
            <p:nvPr/>
          </p:nvSpPr>
          <p:spPr>
            <a:xfrm>
              <a:off x="3538128" y="1347754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E149E-AA5E-4302-9903-86E989B1EC01}"/>
                </a:ext>
              </a:extLst>
            </p:cNvPr>
            <p:cNvSpPr/>
            <p:nvPr/>
          </p:nvSpPr>
          <p:spPr>
            <a:xfrm>
              <a:off x="5589494" y="1322639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E22A49-2149-4F28-96F7-D05B4A383CCE}"/>
                </a:ext>
              </a:extLst>
            </p:cNvPr>
            <p:cNvSpPr/>
            <p:nvPr/>
          </p:nvSpPr>
          <p:spPr>
            <a:xfrm>
              <a:off x="5050916" y="1981726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4DC1F1-2595-4D42-B18C-7D2C5D5AEA40}"/>
                </a:ext>
              </a:extLst>
            </p:cNvPr>
            <p:cNvSpPr/>
            <p:nvPr/>
          </p:nvSpPr>
          <p:spPr>
            <a:xfrm>
              <a:off x="4605393" y="2273988"/>
              <a:ext cx="91440" cy="9144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498336-FCCE-4F94-92A4-FE499BE05909}"/>
                </a:ext>
              </a:extLst>
            </p:cNvPr>
            <p:cNvSpPr/>
            <p:nvPr/>
          </p:nvSpPr>
          <p:spPr>
            <a:xfrm>
              <a:off x="4310682" y="1958993"/>
              <a:ext cx="91440" cy="914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5FDAEB-C8CE-4592-8967-7F28297D1C9E}"/>
                </a:ext>
              </a:extLst>
            </p:cNvPr>
            <p:cNvSpPr txBox="1"/>
            <p:nvPr/>
          </p:nvSpPr>
          <p:spPr>
            <a:xfrm>
              <a:off x="3988823" y="1722935"/>
              <a:ext cx="7609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Metastable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D11A3A-4191-478C-B0BB-32BF7C2D9245}"/>
                </a:ext>
              </a:extLst>
            </p:cNvPr>
            <p:cNvSpPr txBox="1"/>
            <p:nvPr/>
          </p:nvSpPr>
          <p:spPr>
            <a:xfrm>
              <a:off x="4455147" y="2325054"/>
              <a:ext cx="526040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Stable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4178152" y="1528275"/>
              <a:ext cx="382146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3</a:t>
              </a:r>
              <a:r>
                <a:rPr lang="en-US" sz="1400" dirty="0"/>
                <a:t>B</a:t>
              </a:r>
              <a:r>
                <a:rPr lang="en-US" sz="1400" baseline="-25000" dirty="0"/>
                <a:t>2</a:t>
              </a:r>
            </a:p>
          </p:txBody>
        </p:sp>
      </p:grpSp>
      <p:cxnSp>
        <p:nvCxnSpPr>
          <p:cNvPr id="27" name="Straight Connector 26"/>
          <p:cNvCxnSpPr>
            <a:stCxn id="18" idx="3"/>
            <a:endCxn id="21" idx="1"/>
          </p:cNvCxnSpPr>
          <p:nvPr/>
        </p:nvCxnSpPr>
        <p:spPr>
          <a:xfrm flipV="1">
            <a:off x="6746383" y="1442107"/>
            <a:ext cx="1169492" cy="24429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31472"/>
          <a:stretch/>
        </p:blipFill>
        <p:spPr>
          <a:xfrm>
            <a:off x="0" y="0"/>
            <a:ext cx="5224272" cy="22112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5317" y="2402308"/>
            <a:ext cx="62293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MPRester</a:t>
            </a:r>
            <a:r>
              <a:rPr lang="en-US" b="1" dirty="0"/>
              <a:t>(</a:t>
            </a:r>
            <a:r>
              <a:rPr lang="en-US" dirty="0" err="1"/>
              <a:t>APIKey</a:t>
            </a:r>
            <a:r>
              <a:rPr lang="en-US" b="1" dirty="0"/>
              <a:t>)</a:t>
            </a:r>
          </a:p>
          <a:p>
            <a:r>
              <a:rPr lang="en-US" dirty="0">
                <a:hlinkClick r:id="rId3"/>
              </a:rPr>
              <a:t>https://pymatgen.org/pymatgen.ext.matproj.html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b="1" dirty="0"/>
              <a:t>Composition(</a:t>
            </a:r>
            <a:r>
              <a:rPr lang="en-US" dirty="0"/>
              <a:t>‘MnN’</a:t>
            </a:r>
            <a:r>
              <a:rPr lang="en-US" b="1" dirty="0"/>
              <a:t>)</a:t>
            </a:r>
          </a:p>
          <a:p>
            <a:r>
              <a:rPr lang="en-US" dirty="0">
                <a:hlinkClick r:id="rId4"/>
              </a:rPr>
              <a:t>https://pymatgen.org/pymatgen.core.composition.html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b="1" dirty="0"/>
              <a:t>Entry(</a:t>
            </a:r>
            <a:r>
              <a:rPr lang="en-US" dirty="0"/>
              <a:t>Composition, DFT energy</a:t>
            </a:r>
            <a:r>
              <a:rPr lang="en-US" b="1" dirty="0"/>
              <a:t>)</a:t>
            </a:r>
          </a:p>
          <a:p>
            <a:r>
              <a:rPr lang="en-US" dirty="0">
                <a:hlinkClick r:id="rId5"/>
              </a:rPr>
              <a:t>https://pymatgen.org/pymatgen.entries.computed_entries.html</a:t>
            </a:r>
            <a:endParaRPr lang="en-US" dirty="0"/>
          </a:p>
          <a:p>
            <a:endParaRPr lang="en-US" b="1" dirty="0"/>
          </a:p>
          <a:p>
            <a:r>
              <a:rPr lang="en-US" b="1" dirty="0" err="1"/>
              <a:t>PhaseDiagram</a:t>
            </a:r>
            <a:r>
              <a:rPr lang="en-US" b="1" dirty="0"/>
              <a:t>([List of entries])</a:t>
            </a:r>
          </a:p>
          <a:p>
            <a:r>
              <a:rPr lang="en-US" dirty="0"/>
              <a:t>Solves the convex hull</a:t>
            </a:r>
          </a:p>
          <a:p>
            <a:r>
              <a:rPr lang="en-US" b="1" dirty="0" err="1"/>
              <a:t>PDPlotter</a:t>
            </a:r>
            <a:r>
              <a:rPr lang="en-US" b="1" dirty="0"/>
              <a:t>(</a:t>
            </a:r>
            <a:r>
              <a:rPr lang="en-US" b="1" dirty="0" err="1"/>
              <a:t>PhaseDiagram</a:t>
            </a:r>
            <a:r>
              <a:rPr lang="en-US" b="1" dirty="0"/>
              <a:t> Object)</a:t>
            </a:r>
          </a:p>
          <a:p>
            <a:r>
              <a:rPr lang="en-US" dirty="0"/>
              <a:t>Plots the Phase Diagram</a:t>
            </a:r>
          </a:p>
          <a:p>
            <a:r>
              <a:rPr lang="en-US" dirty="0">
                <a:hlinkClick r:id="rId6"/>
              </a:rPr>
              <a:t>https://pymatgen.org/pymatgen.analysis.phase_diagram.html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68" y="221692"/>
            <a:ext cx="7886700" cy="668803"/>
          </a:xfrm>
        </p:spPr>
        <p:txBody>
          <a:bodyPr>
            <a:normAutofit/>
          </a:bodyPr>
          <a:lstStyle/>
          <a:p>
            <a:r>
              <a:rPr lang="en-US" sz="3600" u="sng" dirty="0"/>
              <a:t>How do you learn </a:t>
            </a:r>
            <a:r>
              <a:rPr lang="en-US" sz="3600" u="sng" dirty="0" err="1"/>
              <a:t>pymatgen</a:t>
            </a:r>
            <a:r>
              <a:rPr lang="en-US" sz="3600" u="sng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624"/>
            <a:ext cx="7886700" cy="506533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Work on a real problem</a:t>
            </a:r>
          </a:p>
          <a:p>
            <a:pPr marL="0" indent="0">
              <a:buNone/>
            </a:pPr>
            <a:r>
              <a:rPr lang="en-US" dirty="0"/>
              <a:t>(It is easier to search for and use something in </a:t>
            </a:r>
            <a:r>
              <a:rPr lang="en-US" dirty="0" err="1"/>
              <a:t>pymatgen</a:t>
            </a:r>
            <a:r>
              <a:rPr lang="en-US" dirty="0"/>
              <a:t>, rather of learning the whole thing at the outset.)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 Look for what you need in the documentation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https://pymatgen.org/pymatgen.html#subpackages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will give you some idea on how to get started.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3. Read the source code for the relevant method: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https://github.com/materialsproject/pymatgen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6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3C47-4D6A-45D5-A2EC-071387D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of you have started </a:t>
            </a:r>
            <a:br>
              <a:rPr lang="en-US" dirty="0"/>
            </a:br>
            <a:r>
              <a:rPr lang="en-US" dirty="0"/>
              <a:t>on the Lab?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D530C-5EC8-40C9-887B-04427D0D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 will need to read the paper!</a:t>
            </a:r>
          </a:p>
          <a:p>
            <a:r>
              <a:rPr lang="en-US" dirty="0"/>
              <a:t>If you email me with which problems you will work on by 5 PM today, you will get 10 points on the assignment. </a:t>
            </a:r>
          </a:p>
        </p:txBody>
      </p:sp>
    </p:spTree>
    <p:extLst>
      <p:ext uri="{BB962C8B-B14F-4D97-AF65-F5344CB8AC3E}">
        <p14:creationId xmlns:p14="http://schemas.microsoft.com/office/powerpoint/2010/main" val="3897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26" y="850922"/>
            <a:ext cx="170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Bulk Structure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27" y="5388923"/>
            <a:ext cx="798911" cy="92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71" y="3061611"/>
            <a:ext cx="1385582" cy="96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71" y="1321871"/>
            <a:ext cx="1291559" cy="77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" y="1868946"/>
            <a:ext cx="1594169" cy="301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01" y="2215510"/>
            <a:ext cx="1577693" cy="6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27" y="4424611"/>
            <a:ext cx="1598754" cy="69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34" y="850922"/>
            <a:ext cx="2123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Generate Surfaces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427265" y="1775747"/>
            <a:ext cx="791278" cy="31687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566072" y="3888940"/>
            <a:ext cx="684878" cy="224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27265" y="4771320"/>
            <a:ext cx="1202947" cy="983741"/>
          </a:xfrm>
          <a:prstGeom prst="straightConnector1">
            <a:avLst/>
          </a:prstGeom>
          <a:ln w="28575">
            <a:solidFill>
              <a:srgbClr val="F90D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65618" y="4254856"/>
            <a:ext cx="610477" cy="3914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(104)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97988" y="5350148"/>
            <a:ext cx="610477" cy="3914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(001)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71193" y="3126917"/>
            <a:ext cx="675762" cy="3914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(10-2)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02203" y="1247675"/>
            <a:ext cx="610477" cy="3914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(101)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65537" y="2153227"/>
            <a:ext cx="610477" cy="3914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(110)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52400" y="6458856"/>
            <a:ext cx="35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*Sun, </a:t>
            </a:r>
            <a:r>
              <a:rPr lang="en-US" dirty="0" err="1"/>
              <a:t>Ceder</a:t>
            </a:r>
            <a:r>
              <a:rPr lang="en-US"/>
              <a:t>, </a:t>
            </a:r>
            <a:r>
              <a:rPr lang="en-US" i="1"/>
              <a:t>Surface </a:t>
            </a:r>
            <a:r>
              <a:rPr lang="en-US" i="1" dirty="0"/>
              <a:t>Science</a:t>
            </a:r>
            <a:r>
              <a:rPr lang="en-US" dirty="0"/>
              <a:t>, (2013)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2E1497-5A8F-4BD0-A441-BA67071C7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807" y="1329439"/>
            <a:ext cx="3839858" cy="2144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84E9A-96D8-4B3A-B890-D1BE5362D3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906" y="3569110"/>
            <a:ext cx="3518504" cy="28934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EF9A6F-92E7-4078-A378-3DE12ED7C8D2}"/>
              </a:ext>
            </a:extLst>
          </p:cNvPr>
          <p:cNvSpPr txBox="1"/>
          <p:nvPr/>
        </p:nvSpPr>
        <p:spPr>
          <a:xfrm>
            <a:off x="5010668" y="850922"/>
            <a:ext cx="385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Surface Energies and Wulff Shapes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B66009-897F-4E56-9887-3AC9004674D7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1770854" y="1050977"/>
            <a:ext cx="5621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581A49-4D32-4471-8296-DCCDBD7FE939}"/>
              </a:ext>
            </a:extLst>
          </p:cNvPr>
          <p:cNvCxnSpPr>
            <a:cxnSpLocks/>
            <a:stCxn id="12" idx="3"/>
            <a:endCxn id="53" idx="1"/>
          </p:cNvCxnSpPr>
          <p:nvPr/>
        </p:nvCxnSpPr>
        <p:spPr>
          <a:xfrm>
            <a:off x="4456500" y="1050977"/>
            <a:ext cx="5541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ACCDDC74-3DD0-4720-9093-FA0B90FA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709"/>
            <a:ext cx="8579146" cy="810880"/>
          </a:xfrm>
        </p:spPr>
        <p:txBody>
          <a:bodyPr>
            <a:noAutofit/>
          </a:bodyPr>
          <a:lstStyle/>
          <a:p>
            <a:r>
              <a:rPr lang="en-US" sz="3200" i="1" dirty="0"/>
              <a:t>Calculating Nanoparticle Morphologies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82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0" y="381000"/>
            <a:ext cx="6071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Data-Mining Nanoparticle Morphology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1219201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Surface reactions are structure-dependent</a:t>
            </a:r>
          </a:p>
          <a:p>
            <a:r>
              <a:rPr lang="en-US" i="1" dirty="0"/>
              <a:t>- Applications: Catalysis, Solubility, Reactivity</a:t>
            </a:r>
          </a:p>
          <a:p>
            <a:endParaRPr lang="en-US" dirty="0"/>
          </a:p>
          <a:p>
            <a:r>
              <a:rPr lang="en-US" b="1" dirty="0"/>
              <a:t>The stable surfaces come from nanoparticle morphology</a:t>
            </a:r>
            <a:endParaRPr 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 t="6108"/>
          <a:stretch>
            <a:fillRect/>
          </a:stretch>
        </p:blipFill>
        <p:spPr bwMode="auto">
          <a:xfrm>
            <a:off x="5943600" y="1219200"/>
            <a:ext cx="2743200" cy="234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400" y="2819400"/>
            <a:ext cx="60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Include only low-index surfaces?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" y="3559076"/>
            <a:ext cx="861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Stable Surfaces:</a:t>
            </a:r>
          </a:p>
          <a:p>
            <a:r>
              <a:rPr lang="en-US" dirty="0"/>
              <a:t>Corundum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 </a:t>
            </a:r>
            <a:r>
              <a:rPr lang="en-US" dirty="0"/>
              <a:t>: 	{10-2}</a:t>
            </a:r>
          </a:p>
          <a:p>
            <a:r>
              <a:rPr lang="en-US" dirty="0"/>
              <a:t>Calcite CaCO</a:t>
            </a:r>
            <a:r>
              <a:rPr lang="en-US" baseline="-25000" dirty="0"/>
              <a:t>3</a:t>
            </a:r>
            <a:r>
              <a:rPr lang="en-US" dirty="0"/>
              <a:t>:	{104}</a:t>
            </a:r>
          </a:p>
          <a:p>
            <a:r>
              <a:rPr lang="en-US" dirty="0"/>
              <a:t>Pt:		{210}, {310}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43000" y="3276600"/>
            <a:ext cx="4361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will miss low-energy, high index surfaces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4419600" y="4191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Enumeration of planes up to index N </a:t>
            </a:r>
          </a:p>
          <a:p>
            <a:r>
              <a:rPr lang="en-US" dirty="0"/>
              <a:t>results in O(N</a:t>
            </a:r>
            <a:r>
              <a:rPr lang="en-US" baseline="30000" dirty="0"/>
              <a:t>3</a:t>
            </a:r>
            <a:r>
              <a:rPr lang="en-US" dirty="0"/>
              <a:t>) surfaces</a:t>
            </a:r>
          </a:p>
          <a:p>
            <a:br>
              <a:rPr lang="en-US" dirty="0"/>
            </a:br>
            <a:r>
              <a:rPr lang="en-US" dirty="0"/>
              <a:t>Many of which are redundant!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845" y="5791200"/>
            <a:ext cx="754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there a physical heuristic to identify low-energy surfaces?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1084</Words>
  <Application>Microsoft Office PowerPoint</Application>
  <PresentationFormat>On-screen Show (4:3)</PresentationFormat>
  <Paragraphs>241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MSE 593 Data-Driven Materials Design and Genomics </vt:lpstr>
      <vt:lpstr>PowerPoint Presentation</vt:lpstr>
      <vt:lpstr>PowerPoint Presentation</vt:lpstr>
      <vt:lpstr>Object Oriented Programming</vt:lpstr>
      <vt:lpstr>PowerPoint Presentation</vt:lpstr>
      <vt:lpstr>How do you learn pymatgen? </vt:lpstr>
      <vt:lpstr>How many of you have started  on the Lab? </vt:lpstr>
      <vt:lpstr>Calculating Nanoparticle Morphologies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Low-Energy, High-Index Surfaces</vt:lpstr>
      <vt:lpstr>Why do low-index surfaces tend to dominate real nanoparticle surfaces?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Wenhao Sun</cp:lastModifiedBy>
  <cp:revision>188</cp:revision>
  <dcterms:created xsi:type="dcterms:W3CDTF">2020-01-28T06:17:31Z</dcterms:created>
  <dcterms:modified xsi:type="dcterms:W3CDTF">2020-02-04T05:55:08Z</dcterms:modified>
</cp:coreProperties>
</file>